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6" r:id="rId12"/>
    <p:sldId id="267" r:id="rId13"/>
    <p:sldId id="269" r:id="rId14"/>
    <p:sldId id="262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22" autoAdjust="0"/>
    <p:restoredTop sz="9466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Current</a:t>
            </a:r>
            <a:endParaRPr lang="en-US" dirty="0"/>
          </a:p>
        </c:rich>
      </c:tx>
      <c:layout/>
    </c:title>
    <c:plotArea>
      <c:layout/>
      <c:scatterChart>
        <c:scatterStyle val="smoothMarker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Sheet1!$A$2:$A$12</c:f>
              <c:numCache>
                <c:formatCode>General</c:formatCode>
                <c:ptCount val="11"/>
                <c:pt idx="0">
                  <c:v>-90</c:v>
                </c:pt>
                <c:pt idx="1">
                  <c:v>-72</c:v>
                </c:pt>
                <c:pt idx="2">
                  <c:v>-54</c:v>
                </c:pt>
                <c:pt idx="3">
                  <c:v>-36</c:v>
                </c:pt>
                <c:pt idx="4">
                  <c:v>-18</c:v>
                </c:pt>
                <c:pt idx="5">
                  <c:v>0</c:v>
                </c:pt>
                <c:pt idx="6">
                  <c:v>18</c:v>
                </c:pt>
                <c:pt idx="7">
                  <c:v>36</c:v>
                </c:pt>
                <c:pt idx="8">
                  <c:v>54</c:v>
                </c:pt>
                <c:pt idx="9">
                  <c:v>72</c:v>
                </c:pt>
                <c:pt idx="10">
                  <c:v>90</c:v>
                </c:pt>
              </c:numCache>
            </c:numRef>
          </c:xVal>
          <c:yVal>
            <c:numRef>
              <c:f>Sheet1!$B$2:$B$12</c:f>
              <c:numCache>
                <c:formatCode>General</c:formatCode>
                <c:ptCount val="11"/>
                <c:pt idx="0">
                  <c:v>6.1257422745431001E-17</c:v>
                </c:pt>
                <c:pt idx="1">
                  <c:v>0.30901699437494745</c:v>
                </c:pt>
                <c:pt idx="2">
                  <c:v>0.58778525229247314</c:v>
                </c:pt>
                <c:pt idx="3">
                  <c:v>0.80901699437494745</c:v>
                </c:pt>
                <c:pt idx="4">
                  <c:v>0.95105651629515353</c:v>
                </c:pt>
                <c:pt idx="5">
                  <c:v>1</c:v>
                </c:pt>
                <c:pt idx="6">
                  <c:v>0.95105651629515353</c:v>
                </c:pt>
                <c:pt idx="7">
                  <c:v>0.80901699437494745</c:v>
                </c:pt>
                <c:pt idx="8">
                  <c:v>0.58778525229247314</c:v>
                </c:pt>
                <c:pt idx="9">
                  <c:v>0.30901699437494745</c:v>
                </c:pt>
                <c:pt idx="10">
                  <c:v>6.1257422745431001E-17</c:v>
                </c:pt>
              </c:numCache>
            </c:numRef>
          </c:yVal>
          <c:smooth val="1"/>
        </c:ser>
        <c:axId val="115174016"/>
        <c:axId val="112498560"/>
      </c:scatterChart>
      <c:valAx>
        <c:axId val="1151740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Angle (Degrees)</a:t>
                </a:r>
                <a:endParaRPr lang="en-US" dirty="0"/>
              </a:p>
            </c:rich>
          </c:tx>
          <c:layout/>
        </c:title>
        <c:numFmt formatCode="General" sourceLinked="1"/>
        <c:tickLblPos val="nextTo"/>
        <c:crossAx val="112498560"/>
        <c:crosses val="autoZero"/>
        <c:crossBetween val="midCat"/>
      </c:valAx>
      <c:valAx>
        <c:axId val="112498560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Current (Amp/</a:t>
                </a:r>
                <a:r>
                  <a:rPr lang="en-US" dirty="0" err="1" smtClean="0"/>
                  <a:t>I</a:t>
                </a:r>
                <a:r>
                  <a:rPr lang="en-US" baseline="-25000" dirty="0" err="1" smtClean="0"/>
                  <a:t>sc</a:t>
                </a:r>
                <a:r>
                  <a:rPr lang="en-US" baseline="0" dirty="0" smtClean="0"/>
                  <a:t>)</a:t>
                </a:r>
                <a:endParaRPr lang="en-US" baseline="0" dirty="0"/>
              </a:p>
            </c:rich>
          </c:tx>
          <c:layout/>
        </c:title>
        <c:numFmt formatCode="General" sourceLinked="1"/>
        <c:tickLblPos val="nextTo"/>
        <c:crossAx val="115174016"/>
        <c:crosses val="autoZero"/>
        <c:crossBetween val="midCat"/>
      </c:val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BFAE8E4-5F28-4670-82E6-FC3750085D4C}" type="datetimeFigureOut">
              <a:rPr lang="en-US" smtClean="0"/>
              <a:pPr/>
              <a:t>4/9/2009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3D514319-EBE6-44C8-A6A5-EC432A5171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8000" dirty="0" smtClean="0"/>
              <a:t>ERAU ASCEND!</a:t>
            </a:r>
            <a:br>
              <a:rPr lang="en-US" sz="8000" dirty="0" smtClean="0"/>
            </a:br>
            <a:r>
              <a:rPr lang="en-US" sz="5300" dirty="0" smtClean="0"/>
              <a:t>Attitude determination</a:t>
            </a:r>
            <a:endParaRPr lang="en-US" sz="53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2154702"/>
          </a:xfrm>
        </p:spPr>
        <p:txBody>
          <a:bodyPr>
            <a:normAutofit/>
          </a:bodyPr>
          <a:lstStyle/>
          <a:p>
            <a:r>
              <a:rPr lang="en-US" dirty="0" smtClean="0"/>
              <a:t>Andrew Grant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Data-Calibration</a:t>
            </a:r>
            <a:endParaRPr lang="en-US" dirty="0"/>
          </a:p>
        </p:txBody>
      </p:sp>
      <p:pic>
        <p:nvPicPr>
          <p:cNvPr id="4" name="Content Placeholder 3" descr="5xavgdatawithtrendlines.jpg"/>
          <p:cNvPicPr>
            <a:picLocks noGrp="1" noChangeAspect="1"/>
          </p:cNvPicPr>
          <p:nvPr>
            <p:ph idx="1"/>
          </p:nvPr>
        </p:nvPicPr>
        <p:blipFill>
          <a:blip r:embed="rId2"/>
          <a:srcRect l="7947" t="4855" r="7947" b="6136"/>
          <a:stretch>
            <a:fillRect/>
          </a:stretch>
        </p:blipFill>
        <p:spPr>
          <a:xfrm>
            <a:off x="152400" y="1447800"/>
            <a:ext cx="4422371" cy="2966224"/>
          </a:xfrm>
        </p:spPr>
      </p:pic>
      <p:sp>
        <p:nvSpPr>
          <p:cNvPr id="5" name="TextBox 4"/>
          <p:cNvSpPr txBox="1"/>
          <p:nvPr/>
        </p:nvSpPr>
        <p:spPr>
          <a:xfrm>
            <a:off x="1600200" y="4876800"/>
            <a:ext cx="5892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Comparable for first part of temperature calibration test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 l="13587" t="22790" r="22084" b="8785"/>
          <a:stretch>
            <a:fillRect/>
          </a:stretch>
        </p:blipFill>
        <p:spPr bwMode="auto">
          <a:xfrm>
            <a:off x="4724400" y="1447800"/>
            <a:ext cx="4191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Data-Solar</a:t>
            </a:r>
            <a:endParaRPr lang="en-US" dirty="0"/>
          </a:p>
        </p:txBody>
      </p:sp>
      <p:pic>
        <p:nvPicPr>
          <p:cNvPr id="4" name="Content Placeholder 3" descr="SolarCellVoltage2.jpg"/>
          <p:cNvPicPr>
            <a:picLocks noGrp="1" noChangeAspect="1"/>
          </p:cNvPicPr>
          <p:nvPr>
            <p:ph idx="1"/>
          </p:nvPr>
        </p:nvPicPr>
        <p:blipFill>
          <a:blip r:embed="rId2"/>
          <a:srcRect l="6921" r="5895"/>
          <a:stretch>
            <a:fillRect/>
          </a:stretch>
        </p:blipFill>
        <p:spPr>
          <a:xfrm>
            <a:off x="1066800" y="1371600"/>
            <a:ext cx="6781800" cy="49301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IMU</a:t>
            </a:r>
          </a:p>
          <a:p>
            <a:pPr lvl="1"/>
            <a:r>
              <a:rPr lang="en-US" dirty="0" smtClean="0"/>
              <a:t>Received Launch Data</a:t>
            </a:r>
          </a:p>
          <a:p>
            <a:pPr lvl="1"/>
            <a:r>
              <a:rPr lang="en-US" dirty="0" smtClean="0"/>
              <a:t>Need to calibrate data to temperature fluctuations</a:t>
            </a:r>
          </a:p>
          <a:p>
            <a:pPr lvl="1"/>
            <a:r>
              <a:rPr lang="en-US" dirty="0" smtClean="0"/>
              <a:t>Calibration Techniques Failed (Poor IMU Quality)</a:t>
            </a:r>
            <a:endParaRPr lang="en-US" dirty="0" smtClean="0"/>
          </a:p>
          <a:p>
            <a:r>
              <a:rPr lang="en-US" dirty="0" smtClean="0"/>
              <a:t>Solar Cells</a:t>
            </a:r>
            <a:endParaRPr lang="en-US" dirty="0" smtClean="0"/>
          </a:p>
          <a:p>
            <a:pPr lvl="1"/>
            <a:r>
              <a:rPr lang="en-US" dirty="0" smtClean="0"/>
              <a:t>Received information on voltage change with temperature and altitude.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Further develop and test solar cells to be able to acquire the position of the sun for payload attitude</a:t>
            </a:r>
          </a:p>
          <a:p>
            <a:r>
              <a:rPr lang="en-US" dirty="0" smtClean="0"/>
              <a:t>Develop more reliable way of acquiring Attitude</a:t>
            </a:r>
          </a:p>
          <a:p>
            <a:r>
              <a:rPr lang="en-US" dirty="0" smtClean="0"/>
              <a:t>Develop an attitude control system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Sensor</a:t>
            </a:r>
            <a:endParaRPr lang="en-US" dirty="0"/>
          </a:p>
        </p:txBody>
      </p:sp>
      <p:graphicFrame>
        <p:nvGraphicFramePr>
          <p:cNvPr id="19" name="Chart 18"/>
          <p:cNvGraphicFramePr/>
          <p:nvPr/>
        </p:nvGraphicFramePr>
        <p:xfrm>
          <a:off x="3505200" y="1752600"/>
          <a:ext cx="52578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533400" y="3505200"/>
            <a:ext cx="3276600" cy="3200400"/>
            <a:chOff x="457200" y="3124200"/>
            <a:chExt cx="3276600" cy="3200400"/>
          </a:xfrm>
        </p:grpSpPr>
        <p:grpSp>
          <p:nvGrpSpPr>
            <p:cNvPr id="20" name="Group 19"/>
            <p:cNvGrpSpPr/>
            <p:nvPr/>
          </p:nvGrpSpPr>
          <p:grpSpPr>
            <a:xfrm>
              <a:off x="457200" y="3886200"/>
              <a:ext cx="2438400" cy="2438400"/>
              <a:chOff x="2819400" y="3124200"/>
              <a:chExt cx="2438400" cy="2438400"/>
            </a:xfrm>
          </p:grpSpPr>
          <p:sp>
            <p:nvSpPr>
              <p:cNvPr id="11" name="Cube 10"/>
              <p:cNvSpPr/>
              <p:nvPr/>
            </p:nvSpPr>
            <p:spPr>
              <a:xfrm>
                <a:off x="3581400" y="3581400"/>
                <a:ext cx="1371600" cy="1371600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Oval 11"/>
              <p:cNvSpPr/>
              <p:nvPr/>
            </p:nvSpPr>
            <p:spPr>
              <a:xfrm>
                <a:off x="3886200" y="4191000"/>
                <a:ext cx="381000" cy="3810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724400" y="4038600"/>
                <a:ext cx="152400" cy="3048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Oval 13"/>
              <p:cNvSpPr/>
              <p:nvPr/>
            </p:nvSpPr>
            <p:spPr>
              <a:xfrm rot="5400000">
                <a:off x="4191000" y="3581400"/>
                <a:ext cx="152400" cy="304800"/>
              </a:xfrm>
              <a:prstGeom prst="ellipse">
                <a:avLst/>
              </a:prstGeom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 dirty="0"/>
              </a:p>
            </p:txBody>
          </p:sp>
          <p:sp>
            <p:nvSpPr>
              <p:cNvPr id="16" name="Oval 15"/>
              <p:cNvSpPr/>
              <p:nvPr/>
            </p:nvSpPr>
            <p:spPr>
              <a:xfrm rot="5400000">
                <a:off x="4038600" y="4038600"/>
                <a:ext cx="2133600" cy="3048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16"/>
              <p:cNvSpPr/>
              <p:nvPr/>
            </p:nvSpPr>
            <p:spPr>
              <a:xfrm rot="10800000">
                <a:off x="3200400" y="3352800"/>
                <a:ext cx="2057400" cy="6096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2819400" y="3276600"/>
                <a:ext cx="2286000" cy="228600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1905000" y="3124200"/>
              <a:ext cx="1828800" cy="1830388"/>
              <a:chOff x="1905000" y="3200400"/>
              <a:chExt cx="1828800" cy="1830388"/>
            </a:xfrm>
          </p:grpSpPr>
          <p:cxnSp>
            <p:nvCxnSpPr>
              <p:cNvPr id="22" name="Straight Arrow Connector 21"/>
              <p:cNvCxnSpPr/>
              <p:nvPr/>
            </p:nvCxnSpPr>
            <p:spPr>
              <a:xfrm rot="5400000" flipH="1" flipV="1">
                <a:off x="991394" y="4114006"/>
                <a:ext cx="182880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/>
              <p:cNvCxnSpPr/>
              <p:nvPr/>
            </p:nvCxnSpPr>
            <p:spPr>
              <a:xfrm rot="10800000" flipH="1" flipV="1">
                <a:off x="1905000" y="5029200"/>
                <a:ext cx="1828800" cy="1588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 rot="5400000">
              <a:off x="990600" y="4953000"/>
              <a:ext cx="914400" cy="914400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4" name="Content Placeholder 3" descr="IMG_014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Geimi</a:t>
            </a:r>
            <a:r>
              <a:rPr lang="en-US" dirty="0" smtClean="0"/>
              <a:t> </a:t>
            </a:r>
            <a:r>
              <a:rPr lang="en-US" dirty="0" err="1" smtClean="0"/>
              <a:t>DeLarge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Flight Objectives</a:t>
            </a:r>
          </a:p>
          <a:p>
            <a:r>
              <a:rPr lang="en-US" dirty="0" smtClean="0"/>
              <a:t>Instruments</a:t>
            </a:r>
          </a:p>
          <a:p>
            <a:r>
              <a:rPr lang="en-US" dirty="0" smtClean="0"/>
              <a:t>Data</a:t>
            </a:r>
            <a:endParaRPr lang="en-US" dirty="0" smtClean="0"/>
          </a:p>
          <a:p>
            <a:r>
              <a:rPr lang="en-US" dirty="0" smtClean="0"/>
              <a:t>Conclusions </a:t>
            </a:r>
          </a:p>
          <a:p>
            <a:r>
              <a:rPr lang="en-US" dirty="0" smtClean="0"/>
              <a:t>Future Goals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Flight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Determine the position and motion of our payload</a:t>
            </a:r>
          </a:p>
          <a:p>
            <a:pPr lvl="1"/>
            <a:r>
              <a:rPr lang="en-US" dirty="0" smtClean="0"/>
              <a:t>Positions</a:t>
            </a:r>
          </a:p>
          <a:p>
            <a:pPr lvl="1"/>
            <a:r>
              <a:rPr lang="en-US" dirty="0" smtClean="0"/>
              <a:t>Velocities</a:t>
            </a:r>
          </a:p>
          <a:p>
            <a:pPr lvl="1"/>
            <a:r>
              <a:rPr lang="en-US" dirty="0" smtClean="0"/>
              <a:t>Accelerations/Forces</a:t>
            </a:r>
          </a:p>
          <a:p>
            <a:pPr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</p:txBody>
      </p:sp>
      <p:grpSp>
        <p:nvGrpSpPr>
          <p:cNvPr id="12" name="Group 11"/>
          <p:cNvGrpSpPr/>
          <p:nvPr/>
        </p:nvGrpSpPr>
        <p:grpSpPr>
          <a:xfrm>
            <a:off x="2930524" y="3657600"/>
            <a:ext cx="4156076" cy="2667000"/>
            <a:chOff x="2930524" y="3657600"/>
            <a:chExt cx="4156076" cy="2667000"/>
          </a:xfrm>
        </p:grpSpPr>
        <p:grpSp>
          <p:nvGrpSpPr>
            <p:cNvPr id="9" name="Group 8"/>
            <p:cNvGrpSpPr/>
            <p:nvPr/>
          </p:nvGrpSpPr>
          <p:grpSpPr>
            <a:xfrm>
              <a:off x="4191000" y="3657600"/>
              <a:ext cx="2895600" cy="2667000"/>
              <a:chOff x="1752600" y="3505200"/>
              <a:chExt cx="2895600" cy="2667000"/>
            </a:xfrm>
          </p:grpSpPr>
          <p:sp>
            <p:nvSpPr>
              <p:cNvPr id="4" name="Cube 3"/>
              <p:cNvSpPr/>
              <p:nvPr/>
            </p:nvSpPr>
            <p:spPr>
              <a:xfrm>
                <a:off x="1752600" y="4343400"/>
                <a:ext cx="1828800" cy="1828800"/>
              </a:xfrm>
              <a:prstGeom prst="cube">
                <a:avLst/>
              </a:prstGeom>
              <a:solidFill>
                <a:schemeClr val="bg1">
                  <a:lumMod val="50000"/>
                  <a:lumOff val="50000"/>
                </a:schemeClr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ight Arrow 6"/>
              <p:cNvSpPr/>
              <p:nvPr/>
            </p:nvSpPr>
            <p:spPr>
              <a:xfrm>
                <a:off x="2590800" y="5181600"/>
                <a:ext cx="2057400" cy="381000"/>
              </a:xfrm>
              <a:prstGeom prst="rightArrow">
                <a:avLst/>
              </a:prstGeom>
              <a:solidFill>
                <a:srgbClr val="FF0000"/>
              </a:solidFill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3886200" y="3505200"/>
                <a:ext cx="569387" cy="175432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5400" b="1" cap="none" spc="0" dirty="0" smtClean="0">
                    <a:ln w="12700">
                      <a:solidFill>
                        <a:srgbClr val="C0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_</a:t>
                </a:r>
              </a:p>
              <a:p>
                <a:pPr algn="ctr"/>
                <a:r>
                  <a:rPr lang="en-US" sz="5400" b="1" dirty="0" smtClean="0">
                    <a:ln w="12700">
                      <a:solidFill>
                        <a:srgbClr val="C00000"/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outerShdw blurRad="41275" dist="20320" dir="1800000" algn="tl" rotWithShape="0">
                        <a:srgbClr val="000000">
                          <a:alpha val="40000"/>
                        </a:srgbClr>
                      </a:outerShdw>
                    </a:effectLst>
                  </a:rPr>
                  <a:t>F</a:t>
                </a:r>
                <a:endParaRPr lang="en-US" sz="5400" b="1" cap="none" spc="0" dirty="0">
                  <a:ln w="12700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  <p:sp>
          <p:nvSpPr>
            <p:cNvPr id="10" name="Right Arrow 9"/>
            <p:cNvSpPr/>
            <p:nvPr/>
          </p:nvSpPr>
          <p:spPr>
            <a:xfrm rot="13083453">
              <a:off x="2930524" y="4603017"/>
              <a:ext cx="2209800" cy="381000"/>
            </a:xfrm>
            <a:prstGeom prst="rightArrow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971800" y="3810000"/>
              <a:ext cx="607859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2700">
                    <a:solidFill>
                      <a:srgbClr val="FFC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_</a:t>
              </a:r>
            </a:p>
            <a:p>
              <a:pPr algn="ctr"/>
              <a:r>
                <a:rPr lang="en-US" sz="5400" b="1" dirty="0" smtClean="0">
                  <a:ln w="12700">
                    <a:solidFill>
                      <a:srgbClr val="FFC0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</a:rPr>
                <a:t>S</a:t>
              </a:r>
              <a:endParaRPr lang="en-US" sz="5400" b="1" cap="none" spc="0" dirty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rot="5400000" flipH="1" flipV="1">
            <a:off x="4038600" y="4572000"/>
            <a:ext cx="182880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urved Right Arrow 14"/>
          <p:cNvSpPr/>
          <p:nvPr/>
        </p:nvSpPr>
        <p:spPr>
          <a:xfrm>
            <a:off x="4267200" y="3962400"/>
            <a:ext cx="609600" cy="304800"/>
          </a:xfrm>
          <a:prstGeom prst="curved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05400" y="2590800"/>
            <a:ext cx="69121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_</a:t>
            </a:r>
          </a:p>
          <a:p>
            <a:pPr algn="ctr"/>
            <a:r>
              <a:rPr lang="en-US" sz="54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/>
                <a:cs typeface="Times New Roman"/>
              </a:rPr>
              <a:t>ω</a:t>
            </a:r>
            <a:endParaRPr lang="en-US" sz="5400" b="1" cap="none" spc="0" dirty="0">
              <a:ln w="12700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Acceleromoter</a:t>
            </a:r>
            <a:endParaRPr lang="en-US" dirty="0" smtClean="0"/>
          </a:p>
          <a:p>
            <a:pPr marL="813816" lvl="2" indent="-411480"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</a:pPr>
            <a:r>
              <a:rPr lang="en-US" dirty="0" smtClean="0"/>
              <a:t>Determine the forces acting upon the payload to determine X-Y-Z </a:t>
            </a:r>
            <a:r>
              <a:rPr lang="en-US" dirty="0" smtClean="0"/>
              <a:t>translations</a:t>
            </a:r>
          </a:p>
          <a:p>
            <a:r>
              <a:rPr lang="en-US" dirty="0" smtClean="0"/>
              <a:t>Gyros</a:t>
            </a:r>
          </a:p>
          <a:p>
            <a:pPr lvl="1"/>
            <a:r>
              <a:rPr lang="en-US" dirty="0" smtClean="0"/>
              <a:t>Determine the rotations acting around the X-Y-Z axis to determine relative reference axis for </a:t>
            </a:r>
            <a:r>
              <a:rPr lang="en-US" dirty="0" err="1" smtClean="0"/>
              <a:t>acceleromoter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Sun Sensor</a:t>
            </a:r>
          </a:p>
          <a:p>
            <a:pPr lvl="1"/>
            <a:r>
              <a:rPr lang="en-US" dirty="0" smtClean="0"/>
              <a:t>Use multiple solar cells (3-4) to determine the location of the sun with respect to the coordinate frame of the payload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Sparkfun</a:t>
            </a:r>
            <a:r>
              <a:rPr lang="en-US" dirty="0" smtClean="0"/>
              <a:t> IMU 6 degrees of </a:t>
            </a:r>
            <a:r>
              <a:rPr lang="en-US" dirty="0" smtClean="0"/>
              <a:t>freedom</a:t>
            </a:r>
          </a:p>
          <a:p>
            <a:pPr lvl="1"/>
            <a:r>
              <a:rPr lang="en-US" dirty="0" smtClean="0"/>
              <a:t>±1.5g-6g Three Axis Low-g </a:t>
            </a:r>
            <a:r>
              <a:rPr lang="en-US" dirty="0" err="1" smtClean="0"/>
              <a:t>micromachined</a:t>
            </a:r>
            <a:r>
              <a:rPr lang="en-US" dirty="0" smtClean="0"/>
              <a:t> </a:t>
            </a:r>
            <a:r>
              <a:rPr lang="en-US" dirty="0" smtClean="0"/>
              <a:t>Accelerometer</a:t>
            </a:r>
          </a:p>
          <a:p>
            <a:pPr lvl="1"/>
            <a:r>
              <a:rPr lang="en-US" dirty="0" smtClean="0"/>
              <a:t>3-ADXRS300 </a:t>
            </a:r>
            <a:r>
              <a:rPr lang="en-US" dirty="0" smtClean="0"/>
              <a:t>±300°/s Single chip yaw rate gyro with signal conditioning</a:t>
            </a:r>
            <a:endParaRPr lang="en-US" dirty="0"/>
          </a:p>
        </p:txBody>
      </p:sp>
      <p:pic>
        <p:nvPicPr>
          <p:cNvPr id="4" name="Picture 3" descr="IMG_0154.jpg"/>
          <p:cNvPicPr>
            <a:picLocks noChangeAspect="1"/>
          </p:cNvPicPr>
          <p:nvPr/>
        </p:nvPicPr>
        <p:blipFill>
          <a:blip r:embed="rId2" cstate="print"/>
          <a:srcRect t="20000" b="11111"/>
          <a:stretch>
            <a:fillRect/>
          </a:stretch>
        </p:blipFill>
        <p:spPr>
          <a:xfrm>
            <a:off x="2057400" y="3886200"/>
            <a:ext cx="5105400" cy="263779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Solar Sensor</a:t>
            </a:r>
          </a:p>
          <a:p>
            <a:pPr lvl="1"/>
            <a:r>
              <a:rPr lang="it-IT" dirty="0" smtClean="0"/>
              <a:t>.45V 200mA Silicon Polycrystalline Solar </a:t>
            </a:r>
            <a:r>
              <a:rPr lang="it-IT" dirty="0" smtClean="0"/>
              <a:t>Cell</a:t>
            </a:r>
          </a:p>
          <a:p>
            <a:pPr lvl="1"/>
            <a:r>
              <a:rPr lang="en-US" dirty="0" smtClean="0"/>
              <a:t>Polycrystalline Silicon Solar Cell 0.5V 400mA </a:t>
            </a:r>
            <a:r>
              <a:rPr lang="en-US" dirty="0" smtClean="0"/>
              <a:t>to </a:t>
            </a:r>
            <a:r>
              <a:rPr lang="en-US" dirty="0" smtClean="0"/>
              <a:t>500mA</a:t>
            </a:r>
            <a:endParaRPr lang="en-US" dirty="0"/>
          </a:p>
        </p:txBody>
      </p:sp>
      <p:pic>
        <p:nvPicPr>
          <p:cNvPr id="4" name="Picture 3" descr="IMG_0152.jpg"/>
          <p:cNvPicPr>
            <a:picLocks noChangeAspect="1"/>
          </p:cNvPicPr>
          <p:nvPr/>
        </p:nvPicPr>
        <p:blipFill>
          <a:blip r:embed="rId2" cstate="print"/>
          <a:srcRect l="24167" t="13334" r="10000" b="6667"/>
          <a:stretch>
            <a:fillRect/>
          </a:stretch>
        </p:blipFill>
        <p:spPr>
          <a:xfrm>
            <a:off x="2819400" y="3505200"/>
            <a:ext cx="3200400" cy="2916820"/>
          </a:xfrm>
          <a:prstGeom prst="rect">
            <a:avLst/>
          </a:prstGeom>
        </p:spPr>
      </p:pic>
      <p:pic>
        <p:nvPicPr>
          <p:cNvPr id="5" name="Picture 4" descr="G16323B.jpg"/>
          <p:cNvPicPr>
            <a:picLocks noChangeAspect="1"/>
          </p:cNvPicPr>
          <p:nvPr/>
        </p:nvPicPr>
        <p:blipFill>
          <a:blip r:embed="rId3"/>
          <a:srcRect l="10000" t="26000" r="15333" b="20667"/>
          <a:stretch>
            <a:fillRect/>
          </a:stretch>
        </p:blipFill>
        <p:spPr>
          <a:xfrm rot="16200000">
            <a:off x="6324600" y="4191000"/>
            <a:ext cx="2133600" cy="1524000"/>
          </a:xfrm>
          <a:prstGeom prst="rect">
            <a:avLst/>
          </a:prstGeom>
        </p:spPr>
      </p:pic>
      <p:pic>
        <p:nvPicPr>
          <p:cNvPr id="6" name="Picture 5" descr="G16715B.jpg"/>
          <p:cNvPicPr>
            <a:picLocks noChangeAspect="1"/>
          </p:cNvPicPr>
          <p:nvPr/>
        </p:nvPicPr>
        <p:blipFill>
          <a:blip r:embed="rId4"/>
          <a:srcRect t="42000" b="40000"/>
          <a:stretch>
            <a:fillRect/>
          </a:stretch>
        </p:blipFill>
        <p:spPr>
          <a:xfrm rot="5400000">
            <a:off x="305562" y="4647438"/>
            <a:ext cx="2971800" cy="53492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581001"/>
            <a:ext cx="30973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www.goldmine-elec-products.com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Data-</a:t>
            </a:r>
            <a:r>
              <a:rPr lang="en-US" dirty="0" err="1" smtClean="0"/>
              <a:t>Acceleromoter</a:t>
            </a:r>
            <a:endParaRPr lang="en-US" dirty="0"/>
          </a:p>
        </p:txBody>
      </p:sp>
      <p:pic>
        <p:nvPicPr>
          <p:cNvPr id="4" name="Content Placeholder 3" descr="Z g-force_hour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4038600"/>
            <a:ext cx="4448483" cy="2819400"/>
          </a:xfrm>
        </p:spPr>
      </p:pic>
      <p:pic>
        <p:nvPicPr>
          <p:cNvPr id="5" name="Picture 4" descr="X g-force_hour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6800"/>
            <a:ext cx="4422000" cy="2802615"/>
          </a:xfrm>
          <a:prstGeom prst="rect">
            <a:avLst/>
          </a:prstGeom>
        </p:spPr>
      </p:pic>
      <p:pic>
        <p:nvPicPr>
          <p:cNvPr id="6" name="Picture 5" descr="Y g-force_hour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048000"/>
            <a:ext cx="3759200" cy="2819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593467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Y-direction is the Direction of the Earths Gravitational Acceleration. (above)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29200" y="1447800"/>
            <a:ext cx="355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Flight launch November 22,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Data-Gyros</a:t>
            </a:r>
            <a:endParaRPr lang="en-US" dirty="0"/>
          </a:p>
        </p:txBody>
      </p:sp>
      <p:pic>
        <p:nvPicPr>
          <p:cNvPr id="4" name="Content Placeholder 3" descr="Yaw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400" y="1219200"/>
            <a:ext cx="4208025" cy="2667000"/>
          </a:xfrm>
        </p:spPr>
      </p:pic>
      <p:pic>
        <p:nvPicPr>
          <p:cNvPr id="5" name="Picture 4" descr="Pitc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4208025" cy="2667000"/>
          </a:xfrm>
          <a:prstGeom prst="rect">
            <a:avLst/>
          </a:prstGeom>
        </p:spPr>
      </p:pic>
      <p:pic>
        <p:nvPicPr>
          <p:cNvPr id="6" name="Picture 5" descr="ro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962400"/>
            <a:ext cx="3556000" cy="2667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53000" y="4191000"/>
            <a:ext cx="355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Flight launch November 22, 2008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Data-Calibration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3587" t="22790" r="22084" b="8785"/>
          <a:stretch>
            <a:fillRect/>
          </a:stretch>
        </p:blipFill>
        <p:spPr bwMode="auto">
          <a:xfrm>
            <a:off x="304800" y="1066800"/>
            <a:ext cx="4191000" cy="2553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accelerometersavg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143000"/>
            <a:ext cx="3352800" cy="2514600"/>
          </a:xfrm>
          <a:prstGeom prst="rect">
            <a:avLst/>
          </a:prstGeom>
        </p:spPr>
      </p:pic>
      <p:pic>
        <p:nvPicPr>
          <p:cNvPr id="6" name="Picture 5" descr="threegyros5xavgdatawithtrendlin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657600"/>
            <a:ext cx="4165600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29200" y="3962400"/>
            <a:ext cx="396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</a:t>
            </a:r>
            <a:r>
              <a:rPr lang="en-US" dirty="0" smtClean="0"/>
              <a:t>nconsistent Accelerometer readings for temperature fluctuations (above) </a:t>
            </a:r>
          </a:p>
          <a:p>
            <a:endParaRPr lang="en-US" dirty="0" smtClean="0"/>
          </a:p>
          <a:p>
            <a:r>
              <a:rPr lang="en-US" dirty="0" smtClean="0"/>
              <a:t>Non-linear/poor functioning gyros at temperature fluctuations (left)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348</TotalTime>
  <Words>275</Words>
  <Application>Microsoft Office PowerPoint</Application>
  <PresentationFormat>On-screen Show (4:3)</PresentationFormat>
  <Paragraphs>67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Apex</vt:lpstr>
      <vt:lpstr>ERAU ASCEND! Attitude determination</vt:lpstr>
      <vt:lpstr>Overview</vt:lpstr>
      <vt:lpstr>Flight Objectives</vt:lpstr>
      <vt:lpstr>Instruments</vt:lpstr>
      <vt:lpstr>Instruments</vt:lpstr>
      <vt:lpstr>Instruments</vt:lpstr>
      <vt:lpstr>Data-Acceleromoter</vt:lpstr>
      <vt:lpstr>Data-Gyros</vt:lpstr>
      <vt:lpstr>Data-Calibration</vt:lpstr>
      <vt:lpstr>Data-Calibration</vt:lpstr>
      <vt:lpstr>Data-Solar</vt:lpstr>
      <vt:lpstr>Conclusions</vt:lpstr>
      <vt:lpstr>Future Goals</vt:lpstr>
      <vt:lpstr>Future Goals</vt:lpstr>
      <vt:lpstr>Questions?</vt:lpstr>
      <vt:lpstr>Data Analysis</vt:lpstr>
    </vt:vector>
  </TitlesOfParts>
  <Company>ERAU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ERAU ASCEND!</dc:title>
  <dc:creator>Imageusr</dc:creator>
  <cp:lastModifiedBy>Imageusr</cp:lastModifiedBy>
  <cp:revision>34</cp:revision>
  <dcterms:created xsi:type="dcterms:W3CDTF">2009-04-07T21:15:48Z</dcterms:created>
  <dcterms:modified xsi:type="dcterms:W3CDTF">2009-04-09T23:39:42Z</dcterms:modified>
</cp:coreProperties>
</file>